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20"/>
  </p:notesMasterIdLst>
  <p:handoutMasterIdLst>
    <p:handoutMasterId r:id="rId21"/>
  </p:handoutMasterIdLst>
  <p:sldIdLst>
    <p:sldId id="545" r:id="rId4"/>
    <p:sldId id="510" r:id="rId5"/>
    <p:sldId id="516" r:id="rId6"/>
    <p:sldId id="517" r:id="rId7"/>
    <p:sldId id="543" r:id="rId8"/>
    <p:sldId id="523" r:id="rId9"/>
    <p:sldId id="518" r:id="rId10"/>
    <p:sldId id="519" r:id="rId11"/>
    <p:sldId id="520" r:id="rId12"/>
    <p:sldId id="521" r:id="rId13"/>
    <p:sldId id="522" r:id="rId14"/>
    <p:sldId id="541" r:id="rId15"/>
    <p:sldId id="536" r:id="rId16"/>
    <p:sldId id="507" r:id="rId17"/>
    <p:sldId id="501" r:id="rId18"/>
    <p:sldId id="546" r:id="rId19"/>
  </p:sldIdLst>
  <p:sldSz cx="9144000" cy="5143500" type="screen16x9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黑体" pitchFamily="49" charset="-122"/>
      <p:regular r:id="rId26"/>
    </p:embeddedFont>
    <p:embeddedFont>
      <p:font typeface="幼圆" pitchFamily="49" charset="-122"/>
      <p:regular r:id="rId27"/>
    </p:embeddedFont>
    <p:embeddedFont>
      <p:font typeface="楷体" pitchFamily="49" charset="-122"/>
      <p:regular r:id="rId28"/>
    </p:embeddedFont>
    <p:embeddedFont>
      <p:font typeface="Cambria Math" pitchFamily="18" charset="0"/>
      <p:regular r:id="rId29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-212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ABDFE-944C-46AC-8007-9AE183109236}" type="datetimeFigureOut">
              <a:rPr lang="zh-CN" altLang="en-US" smtClean="0"/>
              <a:t>2019/10/14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9BC7E-68D3-4BFB-9173-E399CCA9B9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063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34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52464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90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22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33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20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1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66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725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28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350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394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63794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84815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851746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5252245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0733340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647832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8840110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6808325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1854153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3710939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69921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97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105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130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56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16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18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845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27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67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79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75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38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065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16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92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1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75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19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412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359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14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871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878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717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75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740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74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727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43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34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167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08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263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40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14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249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261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548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47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530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86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487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042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241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69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51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962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756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5289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81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217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53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574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45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6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81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329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7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34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9769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20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39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804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937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6990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6091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509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77678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603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977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8010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7135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6989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3651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595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261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908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2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195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13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01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060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2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28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07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39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37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96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270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9570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281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206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62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863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90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370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795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261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651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85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1028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761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624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5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81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185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62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2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07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13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404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一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8960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82" r:id="rId41"/>
    <p:sldLayoutId id="2147483681" r:id="rId42"/>
    <p:sldLayoutId id="2147483680" r:id="rId43"/>
    <p:sldLayoutId id="2147483679" r:id="rId44"/>
    <p:sldLayoutId id="2147483678" r:id="rId45"/>
    <p:sldLayoutId id="2147483677" r:id="rId46"/>
    <p:sldLayoutId id="214748367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一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80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919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1.xml"/><Relationship Id="rId6" Type="http://schemas.openxmlformats.org/officeDocument/2006/relationships/slide" Target="slide5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五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="" xmlns:a16="http://schemas.microsoft.com/office/drawing/2014/main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6721" y="1435155"/>
            <a:ext cx="354007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 习 </a:t>
            </a: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一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568019" y="451790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简易方程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941432" y="4503214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523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59" name="Picture 2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45" r="51845" b="24057"/>
          <a:stretch/>
        </p:blipFill>
        <p:spPr bwMode="auto">
          <a:xfrm>
            <a:off x="860818" y="1725282"/>
            <a:ext cx="3240087" cy="131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260616" y="3209369"/>
            <a:ext cx="169495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1.6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842612" y="3709506"/>
            <a:ext cx="416143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1.6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÷1.6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=5.6÷1.6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699792" y="4221400"/>
            <a:ext cx="119090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=3.5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117402" y="3361769"/>
            <a:ext cx="169495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66951" y="483518"/>
            <a:ext cx="525658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看图列方程并解答。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019076" y="3785433"/>
            <a:ext cx="279328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÷4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=10÷4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300192" y="4217481"/>
            <a:ext cx="119090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=2.5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8" name="Picture 2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3" t="31055" r="3690" b="10353"/>
          <a:stretch/>
        </p:blipFill>
        <p:spPr bwMode="auto">
          <a:xfrm>
            <a:off x="5859981" y="1537499"/>
            <a:ext cx="1952379" cy="1773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3266" y="125688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长方形面积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5.6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平方米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76749" y="113159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正方形周长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2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9" descr="C:\Users\jinse\Desktop\课件样例\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3" t="20549" r="20790" b="7460"/>
          <a:stretch/>
        </p:blipFill>
        <p:spPr bwMode="auto">
          <a:xfrm flipH="1">
            <a:off x="426537" y="2267385"/>
            <a:ext cx="1118445" cy="101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84" name="Picture 2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90" b="7344"/>
          <a:stretch/>
        </p:blipFill>
        <p:spPr bwMode="auto">
          <a:xfrm>
            <a:off x="1169148" y="945169"/>
            <a:ext cx="6265192" cy="1438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763688" y="3213288"/>
            <a:ext cx="16229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=31.2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26938" y="3723878"/>
            <a:ext cx="377480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÷12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=31.2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÷12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084954" y="4152659"/>
            <a:ext cx="16229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467319" y="3149804"/>
            <a:ext cx="227102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9.6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48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045394" y="4149392"/>
            <a:ext cx="16229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282134" y="3126921"/>
            <a:ext cx="119090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钢笔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932826" y="411510"/>
            <a:ext cx="525658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列方程求表中未知数的值。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031940" y="3651870"/>
            <a:ext cx="45725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9.6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÷9.6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48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÷9.6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 flipH="1">
            <a:off x="1543808" y="2506493"/>
            <a:ext cx="7240660" cy="432048"/>
          </a:xfrm>
          <a:prstGeom prst="wedgeRoundRectCallout">
            <a:avLst>
              <a:gd name="adj1" fmla="val 52251"/>
              <a:gd name="adj2" fmla="val 428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先找出数量关系：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单价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数量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总价，再列方程解答。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endParaRPr lang="zh-CN" altLang="en-US" sz="2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37375" y="3145542"/>
            <a:ext cx="119090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墨水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3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56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" t="13826" r="59720" b="45384"/>
          <a:stretch/>
        </p:blipFill>
        <p:spPr bwMode="auto">
          <a:xfrm>
            <a:off x="899790" y="1203598"/>
            <a:ext cx="2808288" cy="1512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359" name="Picture 1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0" t="13826" r="2402" b="35678"/>
          <a:stretch/>
        </p:blipFill>
        <p:spPr bwMode="auto">
          <a:xfrm>
            <a:off x="4279735" y="1023639"/>
            <a:ext cx="4147598" cy="1872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691680" y="3003798"/>
            <a:ext cx="16229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=72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81170" y="3435846"/>
            <a:ext cx="377480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÷4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=72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÷4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835696" y="3795886"/>
            <a:ext cx="16229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436096" y="3075806"/>
            <a:ext cx="183487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200+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=450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211960" y="3573228"/>
            <a:ext cx="406283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200+</a:t>
            </a:r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-200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=450-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200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084168" y="4048249"/>
            <a:ext cx="16229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=250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455067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根据数量关系列方程，并解答。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759" y="1559136"/>
            <a:ext cx="817563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云形标注 1"/>
          <p:cNvSpPr>
            <a:spLocks noChangeArrowheads="1"/>
          </p:cNvSpPr>
          <p:nvPr/>
        </p:nvSpPr>
        <p:spPr bwMode="auto">
          <a:xfrm>
            <a:off x="1763688" y="1729793"/>
            <a:ext cx="1873250" cy="911225"/>
          </a:xfrm>
          <a:prstGeom prst="cloudCallout">
            <a:avLst>
              <a:gd name="adj1" fmla="val -59606"/>
              <a:gd name="adj2" fmla="val -5566"/>
            </a:avLst>
          </a:prstGeom>
          <a:solidFill>
            <a:schemeClr val="bg1"/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你是怎么想的？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493913" y="1634574"/>
            <a:ext cx="2589983" cy="1076118"/>
            <a:chOff x="4259591" y="2300388"/>
            <a:chExt cx="2233290" cy="908054"/>
          </a:xfrm>
          <a:solidFill>
            <a:schemeClr val="bg1"/>
          </a:solidFill>
        </p:grpSpPr>
        <p:sp>
          <p:nvSpPr>
            <p:cNvPr id="16" name="云形标注 1"/>
            <p:cNvSpPr>
              <a:spLocks noChangeArrowheads="1"/>
            </p:cNvSpPr>
            <p:nvPr/>
          </p:nvSpPr>
          <p:spPr bwMode="auto">
            <a:xfrm rot="10800000">
              <a:off x="4259591" y="2300388"/>
              <a:ext cx="2233290" cy="908054"/>
            </a:xfrm>
            <a:prstGeom prst="cloudCallout">
              <a:avLst>
                <a:gd name="adj1" fmla="val -68061"/>
                <a:gd name="adj2" fmla="val -9031"/>
              </a:avLst>
            </a:prstGeom>
            <a:grpFill/>
            <a:ln w="25400" algn="ctr">
              <a:solidFill>
                <a:srgbClr val="0000FF"/>
              </a:solidFill>
              <a:round/>
              <a:headEnd/>
              <a:tailEnd/>
            </a:ln>
            <a:scene3d>
              <a:camera prst="orthographicFront">
                <a:rot lat="298856" lon="273787" rev="21298856"/>
              </a:camera>
              <a:lightRig rig="threePt" dir="t"/>
            </a:scene3d>
          </p:spPr>
          <p:txBody>
            <a:bodyPr anchor="ctr"/>
            <a:lstStyle/>
            <a:p>
              <a:pPr defTabSz="914400">
                <a:spcBef>
                  <a:spcPct val="50000"/>
                </a:spcBef>
              </a:pPr>
              <a:endParaRPr lang="zh-CN" altLang="en-US" sz="2000" dirty="0">
                <a:ea typeface="黑体" pitchFamily="49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617164" y="2377446"/>
              <a:ext cx="1634582" cy="7012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zh-CN" altLang="en-US" sz="2400" b="1" dirty="0" smtClean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我先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表示出数量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关系。</a:t>
              </a:r>
              <a:endPara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27015" y="434703"/>
            <a:ext cx="7761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吴伟兵买了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本练习本和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支铅笔，张欣兰买了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支同样的铅笔，两人用去的钱同样多。一本练习本的价钱等于多少支铅笔的价钱？（口答）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AutoShape 22"/>
          <p:cNvSpPr>
            <a:spLocks noChangeArrowheads="1"/>
          </p:cNvSpPr>
          <p:nvPr/>
        </p:nvSpPr>
        <p:spPr bwMode="auto">
          <a:xfrm flipH="1">
            <a:off x="1049176" y="2974709"/>
            <a:ext cx="7529985" cy="432048"/>
          </a:xfrm>
          <a:prstGeom prst="flowChartAlternate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本练习本的价钱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+ 3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支铅笔的价钱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8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支铅笔的价钱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AutoShape 22"/>
          <p:cNvSpPr>
            <a:spLocks noChangeArrowheads="1"/>
          </p:cNvSpPr>
          <p:nvPr/>
        </p:nvSpPr>
        <p:spPr bwMode="auto">
          <a:xfrm flipH="1">
            <a:off x="3131840" y="3579862"/>
            <a:ext cx="4392488" cy="432048"/>
          </a:xfrm>
          <a:prstGeom prst="flowChartAlternate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两边再同时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减去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支铅笔的价钱。</a:t>
            </a:r>
          </a:p>
        </p:txBody>
      </p:sp>
      <p:sp>
        <p:nvSpPr>
          <p:cNvPr id="21" name="AutoShape 22"/>
          <p:cNvSpPr>
            <a:spLocks noChangeArrowheads="1"/>
          </p:cNvSpPr>
          <p:nvPr/>
        </p:nvSpPr>
        <p:spPr bwMode="auto">
          <a:xfrm flipH="1">
            <a:off x="1302743" y="4155926"/>
            <a:ext cx="6149576" cy="432048"/>
          </a:xfrm>
          <a:prstGeom prst="flowChartAlternate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答：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本练习本的价钱等于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支铅笔的价钱。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48" y="1673067"/>
            <a:ext cx="875495" cy="12546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9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15616" y="1923678"/>
            <a:ext cx="4341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看图列方程要注意什么？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03648" y="2427734"/>
            <a:ext cx="6192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要根据数量关系列出方程，再解方程。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87624" y="2931790"/>
            <a:ext cx="4341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解方程要注意什么？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03648" y="3363838"/>
            <a:ext cx="6529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要注意正确运用等式的性质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注意格式，并口头检验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17" grpId="0"/>
      <p:bldP spid="30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60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577" y="1854937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1" t="22818" r="5194" b="2853"/>
          <a:stretch/>
        </p:blipFill>
        <p:spPr bwMode="auto">
          <a:xfrm>
            <a:off x="2889849" y="3612252"/>
            <a:ext cx="2674189" cy="126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圆角矩形标注 17"/>
          <p:cNvSpPr/>
          <p:nvPr/>
        </p:nvSpPr>
        <p:spPr>
          <a:xfrm>
            <a:off x="1547664" y="1059582"/>
            <a:ext cx="2052228" cy="491686"/>
          </a:xfrm>
          <a:prstGeom prst="wedgeRoundRectCallout">
            <a:avLst>
              <a:gd name="adj1" fmla="val -64176"/>
              <a:gd name="adj2" fmla="val 46706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什么是方程？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1940845" y="1707654"/>
            <a:ext cx="5734732" cy="491686"/>
          </a:xfrm>
          <a:prstGeom prst="wedgeRoundRectCallout">
            <a:avLst>
              <a:gd name="adj1" fmla="val 55790"/>
              <a:gd name="adj2" fmla="val 50215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含有未知数的等式是方程。如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26+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i="1" dirty="0">
                <a:solidFill>
                  <a:srgbClr val="FF0000"/>
                </a:solidFill>
                <a:ea typeface="楷体" pitchFamily="49" charset="-122"/>
                <a:sym typeface="宋体" pitchFamily="2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=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50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。 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1619672" y="2355726"/>
            <a:ext cx="3960440" cy="491686"/>
          </a:xfrm>
          <a:prstGeom prst="wedgeRoundRectCallout">
            <a:avLst>
              <a:gd name="adj1" fmla="val -54810"/>
              <a:gd name="adj2" fmla="val -44525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等式和方程有什么关系？</a:t>
            </a:r>
          </a:p>
        </p:txBody>
      </p:sp>
      <p:sp>
        <p:nvSpPr>
          <p:cNvPr id="22" name="圆角矩形标注 21"/>
          <p:cNvSpPr/>
          <p:nvPr/>
        </p:nvSpPr>
        <p:spPr>
          <a:xfrm>
            <a:off x="1306425" y="2983791"/>
            <a:ext cx="6369151" cy="491686"/>
          </a:xfrm>
          <a:prstGeom prst="wedgeRoundRectCallout">
            <a:avLst>
              <a:gd name="adj1" fmla="val 54219"/>
              <a:gd name="adj2" fmla="val -48035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方程一定是等式，等式不一定是方程。如下图：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48" y="1305425"/>
            <a:ext cx="1296318" cy="1857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20" grpId="0" bldLvl="0" animBg="1"/>
      <p:bldP spid="21" grpId="0" bldLvl="0" animBg="1"/>
      <p:bldP spid="2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3" y="2283718"/>
            <a:ext cx="910817" cy="1395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圆角矩形标注 11"/>
          <p:cNvSpPr/>
          <p:nvPr/>
        </p:nvSpPr>
        <p:spPr>
          <a:xfrm>
            <a:off x="2151064" y="733087"/>
            <a:ext cx="3357039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等式的性质是什么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1934018" y="1378580"/>
            <a:ext cx="5616624" cy="1063678"/>
          </a:xfrm>
          <a:prstGeom prst="wedgeRoundRectCallout">
            <a:avLst>
              <a:gd name="adj1" fmla="val 54715"/>
              <a:gd name="adj2" fmla="val 35617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等式两边同时加上或减去同一个数，所得结果仍然是等式，这就是等式的性质。</a:t>
            </a:r>
            <a:endParaRPr lang="en-US" altLang="zh-CN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如：</a:t>
            </a:r>
            <a:r>
              <a:rPr lang="en-US" altLang="zh-CN" sz="2400" b="1" i="1" dirty="0" err="1">
                <a:solidFill>
                  <a:schemeClr val="tx1"/>
                </a:solidFill>
                <a:ea typeface="楷体" pitchFamily="49" charset="-122"/>
              </a:rPr>
              <a:t>a+</a:t>
            </a:r>
            <a:r>
              <a:rPr lang="en-US" altLang="zh-CN" sz="2400" b="1" i="1" dirty="0" err="1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>
                <a:solidFill>
                  <a:schemeClr val="tx1"/>
                </a:solidFill>
                <a:ea typeface="楷体" pitchFamily="49" charset="-122"/>
              </a:rPr>
              <a:t>=b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则</a:t>
            </a:r>
            <a:r>
              <a:rPr lang="en-US" altLang="zh-CN" sz="2400" b="1" i="1" dirty="0" err="1" smtClean="0">
                <a:solidFill>
                  <a:schemeClr val="tx1"/>
                </a:solidFill>
                <a:ea typeface="楷体" pitchFamily="49" charset="-122"/>
              </a:rPr>
              <a:t>a+</a:t>
            </a:r>
            <a:r>
              <a:rPr lang="en-US" altLang="zh-CN" sz="2400" b="1" i="1" dirty="0" err="1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err="1" smtClean="0">
                <a:solidFill>
                  <a:schemeClr val="tx1"/>
                </a:solidFill>
                <a:ea typeface="楷体" pitchFamily="49" charset="-122"/>
              </a:rPr>
              <a:t>-a</a:t>
            </a:r>
            <a:r>
              <a:rPr lang="en-US" altLang="zh-CN" sz="2400" b="1" i="1" dirty="0" smtClean="0">
                <a:solidFill>
                  <a:schemeClr val="tx1"/>
                </a:solidFill>
                <a:ea typeface="楷体" pitchFamily="49" charset="-122"/>
              </a:rPr>
              <a:t>=b-a</a:t>
            </a:r>
            <a:r>
              <a:rPr lang="zh-CN" altLang="en-US" sz="2400" b="1" i="1" dirty="0" smtClean="0">
                <a:solidFill>
                  <a:schemeClr val="tx1"/>
                </a:solidFill>
                <a:ea typeface="楷体" pitchFamily="49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ea typeface="楷体" pitchFamily="49" charset="-122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1547664" y="2859782"/>
            <a:ext cx="5904656" cy="1080120"/>
          </a:xfrm>
          <a:prstGeom prst="wedgeRoundRectCallout">
            <a:avLst>
              <a:gd name="adj1" fmla="val 54052"/>
              <a:gd name="adj2" fmla="val 6574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等式两边同时乘或除以同一个不是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的数，所得结果仍然是等式，这就是等式的性质。</a:t>
            </a:r>
            <a:endParaRPr lang="en-US" altLang="zh-CN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如：</a:t>
            </a:r>
            <a:r>
              <a:rPr lang="en-US" altLang="zh-CN" sz="2400" b="1" i="1" dirty="0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solidFill>
                  <a:schemeClr val="tx1"/>
                </a:solidFill>
                <a:ea typeface="楷体" pitchFamily="49" charset="-122"/>
              </a:rPr>
              <a:t>÷a=b</a:t>
            </a:r>
            <a:r>
              <a:rPr lang="zh-CN" altLang="en-US" sz="2400" b="1" dirty="0" smtClean="0">
                <a:solidFill>
                  <a:schemeClr val="tx1"/>
                </a:solidFill>
                <a:ea typeface="楷体" pitchFamily="49" charset="-122"/>
              </a:rPr>
              <a:t>，则</a:t>
            </a:r>
            <a:r>
              <a:rPr lang="en-US" altLang="zh-CN" sz="2400" b="1" i="1" dirty="0" err="1" smtClean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err="1" smtClean="0">
                <a:solidFill>
                  <a:schemeClr val="tx1"/>
                </a:solidFill>
                <a:ea typeface="楷体" pitchFamily="49" charset="-122"/>
              </a:rPr>
              <a:t>÷a×a</a:t>
            </a:r>
            <a:r>
              <a:rPr lang="en-US" altLang="zh-CN" sz="2400" b="1" i="1" dirty="0" smtClean="0">
                <a:solidFill>
                  <a:schemeClr val="tx1"/>
                </a:solidFill>
                <a:ea typeface="楷体" pitchFamily="49" charset="-122"/>
              </a:rPr>
              <a:t>=</a:t>
            </a:r>
            <a:r>
              <a:rPr lang="en-US" altLang="zh-CN" sz="2400" b="1" i="1" dirty="0" err="1" smtClean="0">
                <a:solidFill>
                  <a:schemeClr val="tx1"/>
                </a:solidFill>
                <a:ea typeface="楷体" pitchFamily="49" charset="-122"/>
              </a:rPr>
              <a:t>b×a</a:t>
            </a:r>
            <a:r>
              <a:rPr lang="zh-CN" altLang="en-US" sz="2400" b="1" i="1" dirty="0" smtClean="0">
                <a:solidFill>
                  <a:schemeClr val="tx1"/>
                </a:solidFill>
                <a:ea typeface="楷体" pitchFamily="49" charset="-122"/>
              </a:rPr>
              <a:t>。</a:t>
            </a:r>
            <a:endParaRPr lang="zh-CN" altLang="en-US" sz="2400" b="1" i="1" dirty="0">
              <a:solidFill>
                <a:schemeClr val="tx1"/>
              </a:solidFill>
              <a:ea typeface="楷体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83518"/>
            <a:ext cx="1368152" cy="19606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303983" y="411510"/>
            <a:ext cx="2807841" cy="43858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方程的解和解方程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8946" name="矩形 19"/>
          <p:cNvSpPr>
            <a:spLocks noChangeArrowheads="1"/>
          </p:cNvSpPr>
          <p:nvPr/>
        </p:nvSpPr>
        <p:spPr bwMode="auto">
          <a:xfrm>
            <a:off x="2268040" y="850092"/>
            <a:ext cx="6048375" cy="43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如下：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213" y="2953593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419252" y="850092"/>
            <a:ext cx="280784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 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+ 24 = 50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045814" y="1299557"/>
            <a:ext cx="432048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+mn-lt"/>
                <a:ea typeface="楷体" pitchFamily="49" charset="-122"/>
              </a:rPr>
              <a:t>   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解：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+ 24 - 24 = 50 - 24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AutoShape 22"/>
          <p:cNvSpPr>
            <a:spLocks noChangeArrowheads="1"/>
          </p:cNvSpPr>
          <p:nvPr/>
        </p:nvSpPr>
        <p:spPr bwMode="auto">
          <a:xfrm flipH="1">
            <a:off x="1463117" y="1920411"/>
            <a:ext cx="2376264" cy="864096"/>
          </a:xfrm>
          <a:prstGeom prst="wedgeRoundRectCallout">
            <a:avLst>
              <a:gd name="adj1" fmla="val 60443"/>
              <a:gd name="adj2" fmla="val -4524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/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通常根据等式的性质来思考。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AutoShape 22"/>
          <p:cNvSpPr>
            <a:spLocks noChangeArrowheads="1"/>
          </p:cNvSpPr>
          <p:nvPr/>
        </p:nvSpPr>
        <p:spPr bwMode="auto">
          <a:xfrm flipH="1">
            <a:off x="6028673" y="1563638"/>
            <a:ext cx="3007822" cy="1220869"/>
          </a:xfrm>
          <a:prstGeom prst="wedgeRoundRectCallout">
            <a:avLst>
              <a:gd name="adj1" fmla="val -24504"/>
              <a:gd name="adj2" fmla="val 6342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/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先写“解”和“：”，注意所有算式的“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”要对齐。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212431" y="1701120"/>
            <a:ext cx="179972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26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539552" y="3003798"/>
            <a:ext cx="7272810" cy="864096"/>
          </a:xfrm>
          <a:prstGeom prst="wedgeRoundRectCallout">
            <a:avLst>
              <a:gd name="adj1" fmla="val -43616"/>
              <a:gd name="adj2" fmla="val -73577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zh-CN" sz="2400" b="1" i="1" dirty="0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>
                <a:solidFill>
                  <a:schemeClr val="tx1"/>
                </a:solidFill>
                <a:ea typeface="楷体" pitchFamily="49" charset="-122"/>
              </a:rPr>
              <a:t> 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=26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是不是正确答案呢？把</a:t>
            </a:r>
            <a:r>
              <a:rPr lang="en-US" altLang="zh-CN" sz="2400" b="1" i="1" dirty="0">
                <a:solidFill>
                  <a:schemeClr val="tx1"/>
                </a:solidFill>
                <a:ea typeface="楷体" pitchFamily="49" charset="-122"/>
              </a:rPr>
              <a:t>x 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=26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代入原方程，看看左右两边是不是相等。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26+24=50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1" i="1" dirty="0">
                <a:solidFill>
                  <a:schemeClr val="tx1"/>
                </a:solidFill>
                <a:ea typeface="楷体" pitchFamily="49" charset="-122"/>
              </a:rPr>
              <a:t> x 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=26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是正确的。</a:t>
            </a:r>
          </a:p>
        </p:txBody>
      </p:sp>
      <p:sp>
        <p:nvSpPr>
          <p:cNvPr id="21" name="圆角矩形标注 20"/>
          <p:cNvSpPr/>
          <p:nvPr/>
        </p:nvSpPr>
        <p:spPr>
          <a:xfrm>
            <a:off x="1034827" y="3966188"/>
            <a:ext cx="6534089" cy="864096"/>
          </a:xfrm>
          <a:prstGeom prst="wedgeRoundRectCallout">
            <a:avLst>
              <a:gd name="adj1" fmla="val 56737"/>
              <a:gd name="adj2" fmla="val -27655"/>
              <a:gd name="adj3" fmla="val 16667"/>
            </a:avLst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使方程左右两边相等的未知数的值叫作方程的解，求方程的解的过程叫解方程。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77" y="1333786"/>
            <a:ext cx="1124740" cy="16118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8946" grpId="0"/>
      <p:bldP spid="11" grpId="0"/>
      <p:bldP spid="12" grpId="0"/>
      <p:bldP spid="13" grpId="0" animBg="1"/>
      <p:bldP spid="14" grpId="0" animBg="1"/>
      <p:bldP spid="16" grpId="0"/>
      <p:bldP spid="20" grpId="0" bldLvl="0" animBg="1"/>
      <p:bldP spid="2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477" y="3077993"/>
            <a:ext cx="817563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9572" y="94841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图列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方程。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592" y="1462013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长方形的周长是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 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m</a:t>
            </a:r>
            <a:endParaRPr lang="zh-CN" altLang="en-US" sz="2400" b="1" i="1" dirty="0">
              <a:latin typeface="+mn-lt"/>
              <a:ea typeface="楷体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32039" y="1419622"/>
            <a:ext cx="3323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三角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形的面积是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132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cm</a:t>
            </a:r>
            <a:r>
              <a:rPr lang="en-US" altLang="zh-CN" sz="2400" b="1" baseline="30000" dirty="0" smtClean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400" b="1" baseline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AutoShape 22"/>
          <p:cNvSpPr>
            <a:spLocks noChangeArrowheads="1"/>
          </p:cNvSpPr>
          <p:nvPr/>
        </p:nvSpPr>
        <p:spPr bwMode="auto">
          <a:xfrm flipH="1">
            <a:off x="1228391" y="3363838"/>
            <a:ext cx="2582762" cy="540072"/>
          </a:xfrm>
          <a:prstGeom prst="wedgeRoundRectCallout">
            <a:avLst>
              <a:gd name="adj1" fmla="val 57761"/>
              <a:gd name="adj2" fmla="val 827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先找出数量关系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4083918"/>
            <a:ext cx="2664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+2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2=10</a:t>
            </a:r>
            <a:endParaRPr lang="zh-CN" altLang="en-US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644009" y="4083918"/>
            <a:ext cx="2808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11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÷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2=132</a:t>
            </a:r>
            <a:endParaRPr lang="zh-CN" altLang="en-US" sz="2400" b="1" dirty="0"/>
          </a:p>
        </p:txBody>
      </p:sp>
      <p:sp>
        <p:nvSpPr>
          <p:cNvPr id="27" name="AutoShape 22"/>
          <p:cNvSpPr>
            <a:spLocks noChangeArrowheads="1"/>
          </p:cNvSpPr>
          <p:nvPr/>
        </p:nvSpPr>
        <p:spPr bwMode="auto">
          <a:xfrm flipH="1">
            <a:off x="3935513" y="3249438"/>
            <a:ext cx="4320481" cy="834479"/>
          </a:xfrm>
          <a:prstGeom prst="wedgeRoundRectCallout">
            <a:avLst>
              <a:gd name="adj1" fmla="val -52624"/>
              <a:gd name="adj2" fmla="val -1059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长方形的周长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长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+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宽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，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三角形的面积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底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高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÷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8" name="Picture 4" descr="C:\Users\tongxiaofang\AppData\Roaming\Tencent\Users\1765158440\QQ\WinTemp\RichOle\Z4P_~X67{OUT%_W5IA8_WR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8" t="1174" r="2468" b="30234"/>
          <a:stretch/>
        </p:blipFill>
        <p:spPr bwMode="auto">
          <a:xfrm>
            <a:off x="5244859" y="1923678"/>
            <a:ext cx="2359857" cy="87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8" r="28255" b="19958"/>
          <a:stretch/>
        </p:blipFill>
        <p:spPr bwMode="auto">
          <a:xfrm>
            <a:off x="1475116" y="1923678"/>
            <a:ext cx="1561381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9712" y="293179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00206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solidFill>
                  <a:srgbClr val="002060"/>
                </a:solidFill>
                <a:latin typeface="+mn-lt"/>
                <a:ea typeface="楷体" pitchFamily="49" charset="-122"/>
              </a:rPr>
              <a:t> m</a:t>
            </a:r>
            <a:endParaRPr lang="zh-CN" altLang="en-US" sz="24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59832" y="217164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m</a:t>
            </a:r>
            <a:endParaRPr lang="zh-CN" altLang="en-US" sz="2400" b="1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12160" y="278777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solidFill>
                  <a:srgbClr val="00206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>
                <a:solidFill>
                  <a:srgbClr val="002060"/>
                </a:solidFill>
                <a:ea typeface="楷体" pitchFamily="49" charset="-122"/>
              </a:rPr>
              <a:t> </a:t>
            </a:r>
            <a:r>
              <a:rPr lang="en-US" altLang="zh-CN" sz="2400" b="1" i="1" dirty="0">
                <a:ea typeface="楷体" pitchFamily="49" charset="-122"/>
              </a:rPr>
              <a:t>cm</a:t>
            </a:r>
            <a:endParaRPr lang="zh-CN" altLang="en-US" sz="24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9" y="2643758"/>
            <a:ext cx="1206730" cy="172932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/>
      <p:bldP spid="24" grpId="0"/>
      <p:bldP spid="25" grpId="0" animBg="1"/>
      <p:bldP spid="5" grpId="0"/>
      <p:bldP spid="26" grpId="0"/>
      <p:bldP spid="27" grpId="0" animBg="1"/>
      <p:bldP spid="6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>
            <a:spLocks noChangeArrowheads="1"/>
          </p:cNvSpPr>
          <p:nvPr/>
        </p:nvSpPr>
        <p:spPr bwMode="auto">
          <a:xfrm>
            <a:off x="3453204" y="627534"/>
            <a:ext cx="2054899" cy="911225"/>
          </a:xfrm>
          <a:prstGeom prst="cloudCallout">
            <a:avLst>
              <a:gd name="adj1" fmla="val -65593"/>
              <a:gd name="adj2" fmla="val 59755"/>
            </a:avLst>
          </a:prstGeom>
          <a:solidFill>
            <a:schemeClr val="bg1"/>
          </a:solidFill>
          <a:ln w="25400" algn="ctr">
            <a:solidFill>
              <a:srgbClr val="AB7ABD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云形标注 1"/>
          <p:cNvSpPr>
            <a:spLocks noChangeArrowheads="1"/>
          </p:cNvSpPr>
          <p:nvPr/>
        </p:nvSpPr>
        <p:spPr bwMode="auto">
          <a:xfrm>
            <a:off x="6947222" y="843558"/>
            <a:ext cx="1970790" cy="983233"/>
          </a:xfrm>
          <a:prstGeom prst="cloudCallout">
            <a:avLst>
              <a:gd name="adj1" fmla="val -65593"/>
              <a:gd name="adj2" fmla="val 59755"/>
            </a:avLst>
          </a:prstGeom>
          <a:solidFill>
            <a:schemeClr val="bg1"/>
          </a:solidFill>
          <a:ln w="25400" algn="ctr">
            <a:solidFill>
              <a:srgbClr val="AB7ABD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7640" y="411510"/>
            <a:ext cx="1622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01697" y="1138649"/>
            <a:ext cx="1974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+ 0.7 = 14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1642705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+mn-lt"/>
                <a:ea typeface="楷体" pitchFamily="49" charset="-122"/>
              </a:rPr>
              <a:t>解：</a:t>
            </a:r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+ 0.7-0.7 = 14-0.7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21777" y="2146761"/>
            <a:ext cx="1974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13.3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76056" y="1498689"/>
            <a:ext cx="1974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0.9</a:t>
            </a:r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2.43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79912" y="1898799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+mn-lt"/>
                <a:ea typeface="楷体" pitchFamily="49" charset="-122"/>
              </a:rPr>
              <a:t>解：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0.9</a:t>
            </a:r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÷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0.9 = 2.43÷0.9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36096" y="2290777"/>
            <a:ext cx="1974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2.7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AutoShape 22"/>
          <p:cNvSpPr>
            <a:spLocks noChangeArrowheads="1"/>
          </p:cNvSpPr>
          <p:nvPr/>
        </p:nvSpPr>
        <p:spPr bwMode="auto">
          <a:xfrm flipH="1">
            <a:off x="3275856" y="3147814"/>
            <a:ext cx="2952328" cy="1008112"/>
          </a:xfrm>
          <a:prstGeom prst="wedgeRoundRectCallout">
            <a:avLst>
              <a:gd name="adj1" fmla="val 64799"/>
              <a:gd name="adj2" fmla="val 1066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/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利用等式的性质可以解方程。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222" y="2879902"/>
            <a:ext cx="1126831" cy="16148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64772" y="683082"/>
            <a:ext cx="177132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等式两边同时减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0.7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20092" y="916247"/>
            <a:ext cx="194439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等式两边同时除以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0.9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907704" y="1523568"/>
            <a:ext cx="19741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76 + </a:t>
            </a:r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91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1851670"/>
            <a:ext cx="327913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76 +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000" b="1" i="1" dirty="0" smtClean="0">
                <a:latin typeface="楷体" pitchFamily="49" charset="-122"/>
                <a:ea typeface="楷体" pitchFamily="49" charset="-122"/>
              </a:rPr>
              <a:t>-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76</a:t>
            </a:r>
            <a:r>
              <a:rPr lang="en-US" altLang="zh-CN" sz="2000" b="1" i="1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91-76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25833" y="2139702"/>
            <a:ext cx="19741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15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74105" y="1491630"/>
            <a:ext cx="19741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÷9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90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37951" y="1851670"/>
            <a:ext cx="298232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÷9×9</a:t>
            </a:r>
            <a:r>
              <a:rPr lang="en-US" altLang="zh-CN" sz="2000" b="1" i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= 90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36096" y="2139702"/>
            <a:ext cx="19741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810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17721" y="2787774"/>
            <a:ext cx="19741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-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54 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18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779" y="3147814"/>
            <a:ext cx="327913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0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000" b="1" i="1" dirty="0">
                <a:ea typeface="楷体" pitchFamily="49" charset="-122"/>
              </a:rPr>
              <a:t>- 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54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+ 54</a:t>
            </a:r>
            <a:r>
              <a:rPr lang="en-US" altLang="zh-CN" sz="2000" b="1" i="1" dirty="0" smtClean="0">
                <a:ea typeface="楷体" pitchFamily="49" charset="-122"/>
              </a:rPr>
              <a:t> 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=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18 + 54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93785" y="3507854"/>
            <a:ext cx="19741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72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46113" y="2931790"/>
            <a:ext cx="19741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2.1</a:t>
            </a:r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0.84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23928" y="3291830"/>
            <a:ext cx="35283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2.1</a:t>
            </a:r>
            <a:r>
              <a:rPr lang="en-US" altLang="zh-CN" sz="20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000" b="1" i="1" dirty="0">
                <a:latin typeface="+mn-lt"/>
                <a:ea typeface="楷体" pitchFamily="49" charset="-122"/>
              </a:rPr>
              <a:t> </a:t>
            </a:r>
            <a:r>
              <a:rPr lang="en-US" altLang="zh-CN" sz="2000" b="1" dirty="0" smtClean="0">
                <a:latin typeface="+mn-lt"/>
                <a:ea typeface="楷体" pitchFamily="49" charset="-122"/>
              </a:rPr>
              <a:t>÷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2.1= 0.84</a:t>
            </a:r>
            <a:r>
              <a:rPr lang="en-US" altLang="zh-CN" sz="2000" b="1" dirty="0">
                <a:ea typeface="楷体" pitchFamily="49" charset="-122"/>
              </a:rPr>
              <a:t> </a:t>
            </a:r>
            <a:r>
              <a:rPr lang="en-US" altLang="zh-CN" sz="2000" b="1" dirty="0" smtClean="0">
                <a:ea typeface="楷体" pitchFamily="49" charset="-122"/>
              </a:rPr>
              <a:t>÷2.1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08104" y="3651870"/>
            <a:ext cx="197415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000" b="1" i="1" dirty="0" smtClean="0">
                <a:latin typeface="+mn-lt"/>
                <a:ea typeface="楷体" pitchFamily="49" charset="-122"/>
              </a:rPr>
              <a:t>  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= 0.4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云形标注 1"/>
          <p:cNvSpPr>
            <a:spLocks noChangeArrowheads="1"/>
          </p:cNvSpPr>
          <p:nvPr/>
        </p:nvSpPr>
        <p:spPr bwMode="auto">
          <a:xfrm>
            <a:off x="6382745" y="2139702"/>
            <a:ext cx="2695971" cy="911225"/>
          </a:xfrm>
          <a:prstGeom prst="cloudCallout">
            <a:avLst>
              <a:gd name="adj1" fmla="val -34556"/>
              <a:gd name="adj2" fmla="val 88155"/>
            </a:avLst>
          </a:prstGeom>
          <a:solidFill>
            <a:schemeClr val="bg1"/>
          </a:solidFill>
          <a:ln w="25400" algn="ctr">
            <a:solidFill>
              <a:srgbClr val="AB7ABD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等式两边同时除以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2.1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2" name="云形标注 1"/>
          <p:cNvSpPr>
            <a:spLocks noChangeArrowheads="1"/>
          </p:cNvSpPr>
          <p:nvPr/>
        </p:nvSpPr>
        <p:spPr bwMode="auto">
          <a:xfrm>
            <a:off x="149578" y="780460"/>
            <a:ext cx="2376255" cy="911225"/>
          </a:xfrm>
          <a:prstGeom prst="cloudCallout">
            <a:avLst>
              <a:gd name="adj1" fmla="val 22216"/>
              <a:gd name="adj2" fmla="val 75848"/>
            </a:avLst>
          </a:prstGeom>
          <a:solidFill>
            <a:schemeClr val="bg1"/>
          </a:solidFill>
          <a:ln w="25400" algn="ctr">
            <a:solidFill>
              <a:srgbClr val="AB7ABD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等式两边同时减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76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3" name="云形标注 1"/>
          <p:cNvSpPr>
            <a:spLocks noChangeArrowheads="1"/>
          </p:cNvSpPr>
          <p:nvPr/>
        </p:nvSpPr>
        <p:spPr bwMode="auto">
          <a:xfrm>
            <a:off x="6382745" y="1067955"/>
            <a:ext cx="2196416" cy="911225"/>
          </a:xfrm>
          <a:prstGeom prst="cloudCallout">
            <a:avLst>
              <a:gd name="adj1" fmla="val -57764"/>
              <a:gd name="adj2" fmla="val 43661"/>
            </a:avLst>
          </a:prstGeom>
          <a:solidFill>
            <a:schemeClr val="bg1"/>
          </a:solidFill>
          <a:ln w="25400" algn="ctr">
            <a:solidFill>
              <a:srgbClr val="AB7ABD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等式两边同时乘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18" name="云形标注 17"/>
          <p:cNvSpPr>
            <a:spLocks noChangeArrowheads="1"/>
          </p:cNvSpPr>
          <p:nvPr/>
        </p:nvSpPr>
        <p:spPr bwMode="auto">
          <a:xfrm>
            <a:off x="581095" y="3851925"/>
            <a:ext cx="2313687" cy="911225"/>
          </a:xfrm>
          <a:prstGeom prst="cloudCallout">
            <a:avLst>
              <a:gd name="adj1" fmla="val 3765"/>
              <a:gd name="adj2" fmla="val -90767"/>
            </a:avLst>
          </a:prstGeom>
          <a:solidFill>
            <a:schemeClr val="bg1"/>
          </a:solidFill>
          <a:ln w="25400" algn="ctr">
            <a:solidFill>
              <a:srgbClr val="AB7ABD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等式两边同时加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54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7640" y="411510"/>
            <a:ext cx="1622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" grpId="0" animBg="1"/>
      <p:bldP spid="3" grpId="0" animBg="1"/>
      <p:bldP spid="18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3" name="云形标注 1"/>
          <p:cNvSpPr>
            <a:spLocks noChangeArrowheads="1"/>
          </p:cNvSpPr>
          <p:nvPr/>
        </p:nvSpPr>
        <p:spPr bwMode="auto">
          <a:xfrm>
            <a:off x="1763688" y="3016239"/>
            <a:ext cx="2137867" cy="911225"/>
          </a:xfrm>
          <a:prstGeom prst="cloudCallout">
            <a:avLst>
              <a:gd name="adj1" fmla="val -54351"/>
              <a:gd name="adj2" fmla="val -15980"/>
            </a:avLst>
          </a:prstGeom>
          <a:solidFill>
            <a:schemeClr val="bg1"/>
          </a:solidFill>
          <a:ln w="25400" algn="ctr">
            <a:solidFill>
              <a:schemeClr val="accent5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433" y="2906959"/>
            <a:ext cx="817562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55576" y="424284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在</a:t>
            </a:r>
            <a:r>
              <a:rPr lang="az-Cyrl-AZ" altLang="zh-CN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itchFamily="49" charset="-122"/>
                <a:ea typeface="楷体" pitchFamily="49" charset="-122"/>
              </a:rPr>
              <a:t>О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里填“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&gt;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”“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&lt;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”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或“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”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1031706"/>
            <a:ext cx="4565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当 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88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时，</a:t>
            </a:r>
            <a:r>
              <a:rPr lang="en-US" altLang="zh-CN" sz="2400" b="1" i="1" dirty="0">
                <a:ea typeface="楷体" pitchFamily="49" charset="-122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+14</a:t>
            </a:r>
            <a:r>
              <a:rPr lang="az-Cyrl-AZ" altLang="zh-CN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itchFamily="49" charset="-122"/>
                <a:ea typeface="楷体" pitchFamily="49" charset="-122"/>
              </a:rPr>
              <a:t>О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1606029"/>
            <a:ext cx="4565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当 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4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17</a:t>
            </a:r>
            <a:r>
              <a:rPr lang="en-US" altLang="zh-CN" sz="2400" b="1" i="1" dirty="0" smtClean="0">
                <a:ea typeface="楷体" pitchFamily="49" charset="-122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>
                <a:latin typeface="+mn-lt"/>
                <a:ea typeface="楷体" pitchFamily="49" charset="-122"/>
              </a:rPr>
              <a:t> </a:t>
            </a:r>
            <a:r>
              <a:rPr lang="az-Cyrl-AZ" altLang="zh-CN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itchFamily="49" charset="-122"/>
                <a:ea typeface="楷体" pitchFamily="49" charset="-122"/>
              </a:rPr>
              <a:t>О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2182093"/>
            <a:ext cx="4565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(3)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当 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0.1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时，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÷5</a:t>
            </a:r>
            <a:r>
              <a:rPr lang="az-Cyrl-AZ" altLang="zh-CN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itchFamily="49" charset="-122"/>
                <a:ea typeface="楷体" pitchFamily="49" charset="-122"/>
              </a:rPr>
              <a:t>О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AutoShape 22"/>
          <p:cNvSpPr>
            <a:spLocks noChangeArrowheads="1"/>
          </p:cNvSpPr>
          <p:nvPr/>
        </p:nvSpPr>
        <p:spPr bwMode="auto">
          <a:xfrm flipH="1">
            <a:off x="4572000" y="2715766"/>
            <a:ext cx="2592288" cy="1211698"/>
          </a:xfrm>
          <a:prstGeom prst="wedgeRoundRectCallout">
            <a:avLst>
              <a:gd name="adj1" fmla="val -61259"/>
              <a:gd name="adj2" fmla="val 1843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defTabSz="914400"/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把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x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值代入左边的式子，计算出结果再比较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66035" y="2994797"/>
            <a:ext cx="1512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可以怎么做？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877907"/>
            <a:ext cx="1126831" cy="16148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67944" y="1087716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＞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11960" y="2233196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＞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47665" y="1657132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</a:t>
            </a:r>
            <a:endParaRPr lang="zh-CN" altLang="en-US" sz="1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3" grpId="0" animBg="1"/>
      <p:bldP spid="13" grpId="0"/>
      <p:bldP spid="14" grpId="0"/>
      <p:bldP spid="17" grpId="0"/>
      <p:bldP spid="18" grpId="0"/>
      <p:bldP spid="16" grpId="0" animBg="1"/>
      <p:bldP spid="3" grpId="0"/>
      <p:bldP spid="2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6320" y="483518"/>
            <a:ext cx="6119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在</a:t>
            </a:r>
            <a:r>
              <a:rPr lang="az-Cyrl-AZ" altLang="zh-CN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itchFamily="49" charset="-122"/>
                <a:ea typeface="楷体" pitchFamily="49" charset="-122"/>
              </a:rPr>
              <a:t>О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里填“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&gt;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”“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&lt;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”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或“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”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4830" y="1080833"/>
            <a:ext cx="4799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当 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88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时，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+14</a:t>
            </a:r>
            <a:r>
              <a:rPr lang="az-Cyrl-AZ" altLang="zh-CN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itchFamily="49" charset="-122"/>
                <a:ea typeface="楷体" pitchFamily="49" charset="-122"/>
              </a:rPr>
              <a:t>О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8426" y="2320592"/>
            <a:ext cx="4565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当 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4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17</a:t>
            </a:r>
            <a:r>
              <a:rPr lang="en-US" altLang="zh-CN" sz="2400" b="1" i="1" dirty="0" smtClean="0">
                <a:ea typeface="楷体" pitchFamily="49" charset="-122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>
                <a:latin typeface="+mn-lt"/>
                <a:ea typeface="楷体" pitchFamily="49" charset="-122"/>
              </a:rPr>
              <a:t> </a:t>
            </a:r>
            <a:r>
              <a:rPr lang="az-Cyrl-AZ" altLang="zh-CN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itchFamily="49" charset="-122"/>
                <a:ea typeface="楷体" pitchFamily="49" charset="-122"/>
              </a:rPr>
              <a:t>О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7" y="3247404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(3)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当</a:t>
            </a:r>
            <a:r>
              <a:rPr lang="zh-CN" altLang="en-US" sz="24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0.1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时，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÷5</a:t>
            </a:r>
            <a:r>
              <a:rPr lang="az-Cyrl-AZ" altLang="zh-CN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楷体" pitchFamily="49" charset="-122"/>
                <a:ea typeface="楷体" pitchFamily="49" charset="-122"/>
              </a:rPr>
              <a:t>О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27240" y="1203598"/>
            <a:ext cx="36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&gt;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3968" y="2459092"/>
            <a:ext cx="36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</a:t>
            </a:r>
            <a:endParaRPr lang="zh-CN" altLang="en-US" sz="1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65747" y="3385904"/>
            <a:ext cx="2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&lt;</a:t>
            </a:r>
            <a:endParaRPr lang="zh-CN" altLang="en-US" sz="1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615009"/>
            <a:ext cx="81756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AutoShape 22"/>
          <p:cNvSpPr>
            <a:spLocks noChangeArrowheads="1"/>
          </p:cNvSpPr>
          <p:nvPr/>
        </p:nvSpPr>
        <p:spPr bwMode="auto">
          <a:xfrm flipH="1">
            <a:off x="3816115" y="1806848"/>
            <a:ext cx="2412068" cy="432048"/>
          </a:xfrm>
          <a:prstGeom prst="wedgeRoundRectCallout">
            <a:avLst>
              <a:gd name="adj1" fmla="val -65984"/>
              <a:gd name="adj2" fmla="val 827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88 + 14 = 102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auto">
          <a:xfrm flipH="1">
            <a:off x="3843569" y="2864372"/>
            <a:ext cx="2240598" cy="432048"/>
          </a:xfrm>
          <a:prstGeom prst="wedgeRoundRectCallout">
            <a:avLst>
              <a:gd name="adj1" fmla="val -80562"/>
              <a:gd name="adj2" fmla="val 228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17 × 4 = 68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 flipH="1">
            <a:off x="3996337" y="3939902"/>
            <a:ext cx="2591886" cy="432048"/>
          </a:xfrm>
          <a:prstGeom prst="wedgeRoundRectCallout">
            <a:avLst>
              <a:gd name="adj1" fmla="val -66836"/>
              <a:gd name="adj2" fmla="val -11751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0.1 ÷ 5 = 0.02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2" grpId="0"/>
      <p:bldP spid="15" grpId="0"/>
      <p:bldP spid="17" grpId="0"/>
      <p:bldP spid="21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879</Words>
  <Application>Microsoft Office PowerPoint</Application>
  <PresentationFormat>全屏显示(16:9)</PresentationFormat>
  <Paragraphs>128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Calibri</vt:lpstr>
      <vt:lpstr>黑体</vt:lpstr>
      <vt:lpstr>幼圆</vt:lpstr>
      <vt:lpstr>楷体</vt:lpstr>
      <vt:lpstr>Cambria Math</vt:lpstr>
      <vt:lpstr>Times New Roman</vt:lpstr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2019-10-14T03:48:26Z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